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268" r:id="rId3"/>
    <p:sldId id="270" r:id="rId4"/>
    <p:sldId id="263" r:id="rId5"/>
    <p:sldId id="275" r:id="rId6"/>
    <p:sldId id="271" r:id="rId7"/>
    <p:sldId id="284" r:id="rId8"/>
    <p:sldId id="258" r:id="rId9"/>
    <p:sldId id="259" r:id="rId10"/>
    <p:sldId id="274" r:id="rId11"/>
    <p:sldId id="264" r:id="rId12"/>
    <p:sldId id="265" r:id="rId13"/>
    <p:sldId id="273" r:id="rId14"/>
    <p:sldId id="267" r:id="rId15"/>
    <p:sldId id="276" r:id="rId16"/>
    <p:sldId id="277" r:id="rId17"/>
    <p:sldId id="280" r:id="rId18"/>
    <p:sldId id="279" r:id="rId19"/>
    <p:sldId id="278" r:id="rId20"/>
    <p:sldId id="281" r:id="rId21"/>
    <p:sldId id="282" r:id="rId22"/>
    <p:sldId id="283" r:id="rId23"/>
    <p:sldId id="262" r:id="rId24"/>
    <p:sldId id="269" r:id="rId25"/>
    <p:sldId id="285" r:id="rId26"/>
  </p:sldIdLst>
  <p:sldSz cx="100584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2" autoAdjust="0"/>
  </p:normalViewPr>
  <p:slideViewPr>
    <p:cSldViewPr>
      <p:cViewPr varScale="1">
        <p:scale>
          <a:sx n="66" d="100"/>
          <a:sy n="66" d="100"/>
        </p:scale>
        <p:origin x="-762" y="-102"/>
      </p:cViewPr>
      <p:guideLst>
        <p:guide orient="horz" pos="2016"/>
        <p:guide pos="3168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DA06-E084-4371-A59C-AA76B57AA21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685800"/>
            <a:ext cx="5387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82A7-2EB6-45D6-B7C2-B3F4B2D8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3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(পরিচিতি)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কাজের মাধ্যমে শিক্ষার্থীদের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r>
              <a:rPr lang="bn-BD" baseline="0" dirty="0" smtClean="0"/>
              <a:t>এখানে শিক্ষার্থীদেরকে ২ জনের দলে ভাগ করে নিতে পারেন।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2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1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তৃতীয়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প্রশ্ন</a:t>
            </a:r>
            <a:r>
              <a:rPr lang="bn-IN" baseline="0" dirty="0" smtClean="0"/>
              <a:t>গুলি</a:t>
            </a:r>
            <a:r>
              <a:rPr lang="bn-BD" baseline="0" dirty="0" smtClean="0"/>
              <a:t> করতে পারেন</a:t>
            </a:r>
            <a:r>
              <a:rPr lang="bn-IN" baseline="0" dirty="0" smtClean="0"/>
              <a:t> বা ভিন্ন আঙ্গিকেও কাজটি করা যেতে পারে ।</a:t>
            </a:r>
            <a:r>
              <a:rPr lang="bn-IN" dirty="0" smtClean="0"/>
              <a:t>প্রশ্নগুলোর</a:t>
            </a:r>
            <a:r>
              <a:rPr lang="bn-IN" baseline="0" dirty="0" smtClean="0"/>
              <a:t> সমাধান পরবর্তী স্লাইডে সংযোজন করা হয়েছে, শিক্ষার্থীদের উত্তরগুলো তার সাথে মিলিয়ে নেওয়ার কথা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5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গুরুত্বপূর্ণ</a:t>
            </a:r>
            <a:r>
              <a:rPr lang="bn-IN" baseline="0" dirty="0" smtClean="0"/>
              <a:t> শব্দঃ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 smtClean="0"/>
              <a:t>আলফা কণা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 smtClean="0"/>
              <a:t>বিচ্ছুরণ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 smtClean="0"/>
              <a:t>আবর্তনশীল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0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6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baseline="0" dirty="0" smtClean="0"/>
              <a:t>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 </a:t>
            </a:r>
            <a:r>
              <a:rPr lang="bn-IN" sz="1050" baseline="0" dirty="0" smtClean="0"/>
              <a:t>। </a:t>
            </a:r>
            <a:r>
              <a:rPr lang="bn-BD" sz="1050" baseline="0" dirty="0" smtClean="0"/>
              <a:t>তবে </a:t>
            </a:r>
            <a:r>
              <a:rPr lang="bn-IN" sz="1050" baseline="0" dirty="0" smtClean="0"/>
              <a:t>শিক্ষক তাঁর নিজের মত করে পাঠ শিরোনাম বের করতে পারেন।  </a:t>
            </a:r>
            <a:r>
              <a:rPr lang="bn-IN" sz="1050" dirty="0" smtClean="0"/>
              <a:t>শিক্ষার্থীদের পর্যায়ক্রমে</a:t>
            </a:r>
            <a:r>
              <a:rPr lang="bn-IN" sz="1050" baseline="0" dirty="0" smtClean="0"/>
              <a:t> চিত্র প্রদর্শনের মাধ্যমে প্রশ্ন করা যেতে পারে - তাদের উত্তরের মাধ্যমে পাঠ ঘোষণার দিকে অগ্রসর হওয়া যেতে পারে। </a:t>
            </a:r>
            <a:endParaRPr lang="en-US" sz="105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9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</a:t>
            </a:r>
            <a:r>
              <a:rPr lang="bn-IN" baseline="0" dirty="0" smtClean="0"/>
              <a:t>। </a:t>
            </a:r>
            <a:r>
              <a:rPr lang="bn-BD" baseline="0" dirty="0" smtClean="0"/>
              <a:t>তবে </a:t>
            </a:r>
            <a:r>
              <a:rPr lang="bn-IN" baseline="0" dirty="0" smtClean="0"/>
              <a:t>শিক্ষক তাঁর নিজের মত করে পাঠ শিরোনাম ঘোষণা করতে পারেন।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6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শিখনফল অর্জনের উদ্দেশ্যে এই স্লাইডটি প্রদর্শন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পরমাণুর গঠণ</a:t>
            </a:r>
            <a:r>
              <a:rPr lang="bn-IN" baseline="0" dirty="0" smtClean="0"/>
              <a:t> সম্পর্কে আলোচনা অব্যাহত রাখা হয়েছে।</a:t>
            </a:r>
            <a:r>
              <a:rPr lang="bn-IN" dirty="0" smtClean="0"/>
              <a:t>  </a:t>
            </a:r>
          </a:p>
          <a:p>
            <a:r>
              <a:rPr lang="bn-IN" dirty="0" smtClean="0"/>
              <a:t>চিত্রটি</a:t>
            </a:r>
            <a:r>
              <a:rPr lang="bn-IN" baseline="0" dirty="0" smtClean="0"/>
              <a:t> দেখিয়ে শিক্ষার্থীদের প্রশ্ন করে নাম জানা ও তাঁর অবদান সম্পর্কে বলতে বলা যেতে পারে।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১৯১১ খ্রিষ্টাব্দে আলফা কণা (হিলিয়াম নিউক্লিয়াস ) বিচ্ছুরণ পরীক্ষার সিদ্ধান্তের উপর ভিত্তি করে রাদারফোর্ড পরমাণুর গঠন সম্পর্কে একটি মডেল প্রদান করেন।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স্লাইডে পরমাণুর গঠণ</a:t>
            </a:r>
            <a:r>
              <a:rPr lang="bn-IN" baseline="0" dirty="0" smtClean="0"/>
              <a:t> সম্পর্কে আলোচনা অব্যাহত রাখা হয়েছে।</a:t>
            </a:r>
            <a:r>
              <a:rPr lang="bn-IN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5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পরমাণুর কণিকাগুলোর</a:t>
            </a:r>
            <a:r>
              <a:rPr lang="bn-IN" baseline="0" dirty="0" smtClean="0"/>
              <a:t> পরিচিতি প্রদর্শনের পূর্বে প্রশ্নের মাধ্যমে জানা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7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আধান কি তার ধরণা</a:t>
            </a:r>
            <a:r>
              <a:rPr lang="bn-IN" baseline="0" dirty="0" smtClean="0"/>
              <a:t> নেওয়ার পর </a:t>
            </a:r>
            <a:r>
              <a:rPr lang="bn-IN" dirty="0" smtClean="0"/>
              <a:t>পরমাণুর কণিকাগুলো</a:t>
            </a:r>
            <a:r>
              <a:rPr lang="bn-IN" baseline="0" dirty="0" smtClean="0"/>
              <a:t> কোনটি কোন আধান যুক্ত  তার ব্যাখ্যা শিক্ষার্থীদের কাছে প্রশ্নের মাধ্যমে জানা যেতে পারে। প্রয়োজনে তাদের</a:t>
            </a:r>
          </a:p>
          <a:p>
            <a:r>
              <a:rPr lang="bn-IN" baseline="0" dirty="0" smtClean="0"/>
              <a:t> সহযোগীতা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988397"/>
            <a:ext cx="854964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627120"/>
            <a:ext cx="704088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5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56329"/>
            <a:ext cx="226314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56329"/>
            <a:ext cx="662178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113107"/>
            <a:ext cx="854964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712932"/>
            <a:ext cx="854964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493521"/>
            <a:ext cx="444246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493521"/>
            <a:ext cx="444246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3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32772"/>
            <a:ext cx="4444207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029883"/>
            <a:ext cx="4444207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432772"/>
            <a:ext cx="4445953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029883"/>
            <a:ext cx="4445953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E:\Images\Gif\atom_animated.gif"/>
          <p:cNvPicPr>
            <a:picLocks noChangeAspect="1" noChangeArrowheads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40" y="213361"/>
            <a:ext cx="754380" cy="6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5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54847"/>
            <a:ext cx="3309144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54847"/>
            <a:ext cx="5622925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339427"/>
            <a:ext cx="3309144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480560"/>
            <a:ext cx="603504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71923"/>
            <a:ext cx="603504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009515"/>
            <a:ext cx="603504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9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56329"/>
            <a:ext cx="905256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93521"/>
            <a:ext cx="905256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932594"/>
            <a:ext cx="23469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013A-6030-42D3-AE5C-A04A32B946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5932594"/>
            <a:ext cx="31851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823B-7967-4C5F-9ECA-034BF82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8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960" y="875899"/>
            <a:ext cx="5341527" cy="107721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80" y="2456012"/>
            <a:ext cx="8130540" cy="30469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 পাঠটি উপস্থাপনের পূর্বে  উল্লেখিত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নেবেন।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F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বোতাম চেপে স্লাইড সো তে যাবেন।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শ্রেণিকক্ষে উপস্থাপনের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পূর্বে পাঠ্য বই থেকে সংশ্লিষ্ট পাঠটি ভালোভাবে আয়ত্ব করে নেওয়া যেতে পারে।  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Images\Science\the-rutherford-atomic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9" y="2873739"/>
            <a:ext cx="4023360" cy="32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562600" y="2718614"/>
            <a:ext cx="3733803" cy="3429638"/>
            <a:chOff x="215983" y="2805251"/>
            <a:chExt cx="3733803" cy="34296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83" y="2873739"/>
              <a:ext cx="3727364" cy="3103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000" y="2805251"/>
              <a:ext cx="13484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6830" y="5711669"/>
              <a:ext cx="1192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ইলেকট্রন</a:t>
              </a:r>
              <a:endParaRPr lang="en-US" sz="2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91928" y="457200"/>
            <a:ext cx="95140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প্রস্তাবনা-১</a:t>
            </a:r>
          </a:p>
          <a:p>
            <a:pPr algn="just"/>
            <a:r>
              <a:rPr lang="bn-IN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পরমাণুর কেন্দ্রস্থলে একটি ধনাত্মক আধানবিশিষ্ট ভারী বস্তু বিদ্যমান। এই ভারী বস্তুই পরমাণুর কেন্দ্র বা </a:t>
            </a:r>
            <a:r>
              <a:rPr lang="bn-IN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নিউক্লিয়াস । 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নিউক্লিয়াসে পরমাণুর সমস্ত ধনাত্মক আধান ও প্রায় সমস্ত ভর কেন্দ্রীভূত।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37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c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083" y="1121795"/>
            <a:ext cx="5346660" cy="45516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60029" y="890657"/>
            <a:ext cx="2688918" cy="2597991"/>
            <a:chOff x="4355803" y="742905"/>
            <a:chExt cx="2444471" cy="2783562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387702" y="742905"/>
              <a:ext cx="1190336" cy="2783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 flipV="1">
              <a:off x="4387703" y="2348960"/>
              <a:ext cx="1251098" cy="1177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55803" y="2348959"/>
              <a:ext cx="2444471" cy="1168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471" y="2867955"/>
            <a:ext cx="2025813" cy="17188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69353" y="3794185"/>
            <a:ext cx="2242185" cy="2149415"/>
            <a:chOff x="3981450" y="1828800"/>
            <a:chExt cx="2038350" cy="2302945"/>
          </a:xfrm>
        </p:grpSpPr>
        <p:sp>
          <p:nvSpPr>
            <p:cNvPr id="9" name="Freeform 8"/>
            <p:cNvSpPr/>
            <p:nvPr/>
          </p:nvSpPr>
          <p:spPr>
            <a:xfrm>
              <a:off x="4038600" y="1828800"/>
              <a:ext cx="1981200" cy="2228850"/>
            </a:xfrm>
            <a:custGeom>
              <a:avLst/>
              <a:gdLst>
                <a:gd name="connsiteX0" fmla="*/ 19050 w 2762250"/>
                <a:gd name="connsiteY0" fmla="*/ 2762250 h 2762250"/>
                <a:gd name="connsiteX1" fmla="*/ 1905000 w 2762250"/>
                <a:gd name="connsiteY1" fmla="*/ 2762250 h 2762250"/>
                <a:gd name="connsiteX2" fmla="*/ 1905000 w 2762250"/>
                <a:gd name="connsiteY2" fmla="*/ 2190750 h 2762250"/>
                <a:gd name="connsiteX3" fmla="*/ 1333500 w 2762250"/>
                <a:gd name="connsiteY3" fmla="*/ 2209800 h 2762250"/>
                <a:gd name="connsiteX4" fmla="*/ 2762250 w 2762250"/>
                <a:gd name="connsiteY4" fmla="*/ 0 h 2762250"/>
                <a:gd name="connsiteX5" fmla="*/ 1200150 w 2762250"/>
                <a:gd name="connsiteY5" fmla="*/ 2228850 h 2762250"/>
                <a:gd name="connsiteX6" fmla="*/ 0 w 2762250"/>
                <a:gd name="connsiteY6" fmla="*/ 2228850 h 2762250"/>
                <a:gd name="connsiteX7" fmla="*/ 19050 w 2762250"/>
                <a:gd name="connsiteY7" fmla="*/ 276225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0" h="2762250">
                  <a:moveTo>
                    <a:pt x="19050" y="2762250"/>
                  </a:moveTo>
                  <a:lnTo>
                    <a:pt x="1905000" y="2762250"/>
                  </a:lnTo>
                  <a:lnTo>
                    <a:pt x="1905000" y="2190750"/>
                  </a:lnTo>
                  <a:lnTo>
                    <a:pt x="1333500" y="2209800"/>
                  </a:lnTo>
                  <a:lnTo>
                    <a:pt x="2762250" y="0"/>
                  </a:lnTo>
                  <a:lnTo>
                    <a:pt x="1200150" y="2228850"/>
                  </a:lnTo>
                  <a:lnTo>
                    <a:pt x="0" y="2228850"/>
                  </a:lnTo>
                  <a:lnTo>
                    <a:pt x="19050" y="276225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81450" y="3505200"/>
              <a:ext cx="1348271" cy="6265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rot="5400000" flipH="1" flipV="1">
            <a:off x="7073119" y="2439994"/>
            <a:ext cx="1849120" cy="174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34902" y="3636655"/>
            <a:ext cx="9525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প্রোটন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92901" y="1129995"/>
            <a:ext cx="2517499" cy="34543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99974" y="890655"/>
            <a:ext cx="101822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08893" y="4464435"/>
            <a:ext cx="586740" cy="49784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38333" y="3610995"/>
            <a:ext cx="586740" cy="49784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438282" y="4867213"/>
            <a:ext cx="1421331" cy="1483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54838" y="4669887"/>
            <a:ext cx="13035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40331" y="156796"/>
            <a:ext cx="5707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কণিকাসমূহ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7024 -0.031 L 0.20549 -0.33234 " pathEditMode="fixed" rAng="0" ptsTypes="AA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8" y="-15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6" grpId="0" animBg="1"/>
      <p:bldP spid="1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10130" y="1295400"/>
            <a:ext cx="3728870" cy="3059349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1828800"/>
            <a:ext cx="2251067" cy="1846886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uc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15" y="286907"/>
            <a:ext cx="5345370" cy="4550583"/>
          </a:xfrm>
          <a:prstGeom prst="rect">
            <a:avLst/>
          </a:prstGeom>
        </p:spPr>
      </p:pic>
      <p:pic>
        <p:nvPicPr>
          <p:cNvPr id="6" name="Picture 5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872" y="2206330"/>
            <a:ext cx="1261389" cy="1070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 flipH="1">
            <a:off x="3298582" y="2398772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4088639" y="2835490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093693" y="2998917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6910363" y="3008226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H="1">
            <a:off x="5080998" y="1242698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4953795" y="4267200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48269" y="2496877"/>
            <a:ext cx="531112" cy="392175"/>
            <a:chOff x="685800" y="5715057"/>
            <a:chExt cx="507937" cy="457143"/>
          </a:xfrm>
        </p:grpSpPr>
        <p:pic>
          <p:nvPicPr>
            <p:cNvPr id="14" name="Picture 13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15" name="Plus 14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Neutr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655" y="2669872"/>
            <a:ext cx="584222" cy="43937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207984" y="2952020"/>
            <a:ext cx="2253598" cy="1447331"/>
            <a:chOff x="4519864" y="3729789"/>
            <a:chExt cx="2692249" cy="1946194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4519864" y="3729789"/>
              <a:ext cx="1880936" cy="137561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46199" y="5049438"/>
              <a:ext cx="865914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09300" y="2424104"/>
            <a:ext cx="3177500" cy="537501"/>
            <a:chOff x="4724400" y="2895600"/>
            <a:chExt cx="3364061" cy="626545"/>
          </a:xfrm>
        </p:grpSpPr>
        <p:cxnSp>
          <p:nvCxnSpPr>
            <p:cNvPr id="21" name="Straight Arrow Connector 20"/>
            <p:cNvCxnSpPr/>
            <p:nvPr/>
          </p:nvCxnSpPr>
          <p:spPr>
            <a:xfrm rot="10800000" flipV="1">
              <a:off x="4724400" y="3048000"/>
              <a:ext cx="2527450" cy="38100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162800" y="2895600"/>
              <a:ext cx="925661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52290" y="1516690"/>
            <a:ext cx="2942392" cy="1482227"/>
            <a:chOff x="5427034" y="1625025"/>
            <a:chExt cx="2814003" cy="1727775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18245" y="1625025"/>
              <a:ext cx="1722792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200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46014" y="640313"/>
            <a:ext cx="2937719" cy="1547598"/>
            <a:chOff x="5105400" y="939225"/>
            <a:chExt cx="2809534" cy="1803975"/>
          </a:xfrm>
        </p:grpSpPr>
        <p:sp>
          <p:nvSpPr>
            <p:cNvPr id="27" name="TextBox 26"/>
            <p:cNvSpPr txBox="1"/>
            <p:nvPr/>
          </p:nvSpPr>
          <p:spPr>
            <a:xfrm>
              <a:off x="5562600" y="939225"/>
              <a:ext cx="2352334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অনুমোদিত কক্ষপথ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5105400" y="1447800"/>
              <a:ext cx="1295400" cy="129540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641595" y="3129280"/>
            <a:ext cx="2110739" cy="1301346"/>
            <a:chOff x="990600" y="3886200"/>
            <a:chExt cx="2819400" cy="1998145"/>
          </a:xfrm>
        </p:grpSpPr>
        <p:sp>
          <p:nvSpPr>
            <p:cNvPr id="30" name="TextBox 29"/>
            <p:cNvSpPr txBox="1"/>
            <p:nvPr/>
          </p:nvSpPr>
          <p:spPr>
            <a:xfrm>
              <a:off x="990600" y="5257800"/>
              <a:ext cx="1348271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1924956" y="76200"/>
            <a:ext cx="6609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5652" y="4837729"/>
            <a:ext cx="93232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প্রস্তাবনা-২</a:t>
            </a:r>
          </a:p>
          <a:p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পরমাণু বিদ্যুৎ নিরপেক্ষ</a:t>
            </a:r>
            <a:r>
              <a:rPr lang="bn-IN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নিউক্লিয়াসের ধনাত্মক আধানযুক্ত প্রোটন সংখ্যার সমান ঋণাত্মক আধানযুক্ত ইলেকট্রন পরমাণুর নিউক্লিয়াসকে পরিবেষ্টন করে রাখে।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67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94 -0.06275 C 0.02573 0.02753 -0.02194 0.11185 -0.08523 0.12326 C -0.15104 0.1369 -0.21102 0.07291 -0.2208 -0.01811 C -0.23059 -0.10913 -0.18592 -0.19246 -0.12026 -0.20511 C -0.05587 -0.21726 0.00505 -0.15228 0.01594 -0.06275 Z " pathEditMode="fixed" rAng="4915574" ptsTypes="fffff">
                                      <p:cBhvr>
                                        <p:cTn id="1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7" y="220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41 -0.01537 C -0.00805 -0.10094 0.0442 -0.17088 0.10859 -0.17014 C 0.17314 -0.17088 0.22507 -0.10094 0.22491 -0.01537 C 0.22523 0.07044 0.17314 0.14013 0.10843 0.13939 C 0.04435 0.14013 -0.00805 0.07044 -0.00741 -0.01537 Z " pathEditMode="fixed" rAng="16200000" ptsTypes="fffff">
                                      <p:cBhvr>
                                        <p:cTn id="1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94949E-6 -0.04018 C 4.94949E-6 0.1059 -0.0786 0.22519 -0.17472 0.22519 C -0.27084 0.22519 -0.34849 0.1059 -0.34849 -0.04018 C -0.34849 -0.18676 -0.27084 -0.30506 -0.17472 -0.30506 C -0.0786 -0.30506 4.94949E-6 -0.18676 4.94949E-6 -0.04018 Z " pathEditMode="fixed" rAng="5400000" ptsTypes="fffff">
                                      <p:cBhvr>
                                        <p:cTn id="1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4" y="25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57 -0.00769 C 0.03077 -0.12897 0.12752 -0.19643 0.22332 -0.15253 C 0.31991 -0.10913 0.37957 0.02703 0.357 0.15054 C 0.33443 0.27406 0.23879 0.3368 0.1422 0.29315 C 0.04624 0.25 -0.01468 0.11657 0.00757 -0.00769 Z " pathEditMode="fixed" rAng="-4436984" ptsTypes="fffff">
                                      <p:cBhvr>
                                        <p:cTn id="1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3" y="776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94 -0.01736 C 0.11711 -0.01736 0.20233 0.09673 0.20233 0.23785 C 0.20233 0.37798 0.11711 0.49306 0.01294 0.49306 C -0.0917 0.49306 -0.17646 0.37798 -0.17646 0.23785 C -0.17646 0.09673 -0.0917 -0.01736 0.01294 -0.01736 Z " pathEditMode="fixed" rAng="0" ptsTypes="fffff">
                                      <p:cBhvr>
                                        <p:cTn id="1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2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63 -0.00074 C -0.08412 -0.00074 -0.16619 -0.11508 -0.16619 -0.25669 C -0.16619 -0.39707 -0.08412 -0.51265 0.01563 -0.51265 C 0.116 -0.51265 0.19729 -0.39707 0.19729 -0.25669 C 0.19729 -0.11508 0.116 -0.00074 0.01563 -0.00074 Z " pathEditMode="fixed" rAng="10800000" ptsTypes="fffff">
                                      <p:cBhvr>
                                        <p:cTn id="1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19902"/>
            <a:ext cx="9448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প্রস্তাবনা-৩</a:t>
            </a:r>
            <a:endParaRPr lang="bn-IN" sz="3600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সৌরজগতের সূর্যের চারিদিকে ঘূর্ণায়মান গ্রহসমূহের মতো পরমাণুর ইলেকট্রনগুলো নিউক্লিয়াসের চারিদিকে অবিরাম ঘু্রছে।</a:t>
            </a:r>
            <a:endParaRPr lang="en-US" sz="2800" dirty="0"/>
          </a:p>
        </p:txBody>
      </p:sp>
      <p:pic>
        <p:nvPicPr>
          <p:cNvPr id="6" name="Picture 2" descr="E:\Images\Gif\Rutherford's model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2667001" cy="24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4386" y="2618970"/>
            <a:ext cx="6506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736" y="2133600"/>
            <a:ext cx="7588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বৈদ্যুতিকভাবে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58" r="28242" b="49658"/>
          <a:stretch/>
        </p:blipFill>
        <p:spPr>
          <a:xfrm>
            <a:off x="3863540" y="1313872"/>
            <a:ext cx="887731" cy="743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58" r="28242" b="49658"/>
          <a:stretch/>
        </p:blipFill>
        <p:spPr>
          <a:xfrm>
            <a:off x="5004434" y="1283398"/>
            <a:ext cx="811531" cy="743528"/>
          </a:xfrm>
          <a:prstGeom prst="rect">
            <a:avLst/>
          </a:prstGeom>
        </p:spPr>
      </p:pic>
      <p:pic>
        <p:nvPicPr>
          <p:cNvPr id="10" name="Picture 1" descr="E:\Images\Science\RutherfordBoh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10" y="3786855"/>
            <a:ext cx="2818470" cy="15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0492" y="2979086"/>
            <a:ext cx="9265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677868" y="381000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4611" y="5614644"/>
            <a:ext cx="349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তোমাদের উত্তরটি মিলিয়ে নাও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46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14270"/>
            <a:ext cx="2523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সীমাবদ্ধতাসমূহ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732" y="4495800"/>
            <a:ext cx="9427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সৌরজগতের গ্রহসমূহ সামগ্রিকভাবে আধানবিহীন।	ইলেকট্রনসমূহ আধানযুক্ত।</a:t>
            </a:r>
            <a:endParaRPr lang="en-US" sz="2800" dirty="0"/>
          </a:p>
        </p:txBody>
      </p:sp>
      <p:pic>
        <p:nvPicPr>
          <p:cNvPr id="7" name="Picture 2" descr="E:\Images\Gif\solarsystem.gifanim-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350"/>
            <a:ext cx="2809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ages\Gif\atom_orbitals_animation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57350"/>
            <a:ext cx="2749754" cy="27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14270"/>
            <a:ext cx="2523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সীমাবদ্ধতাসমূহ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32" y="4495800"/>
            <a:ext cx="9822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 আধানযুক্ত বস্তু বৃত্তাকার পথে ঘুরতে থাকলে ক্রমাগত শক্তি বিকিরণ করবে এবং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ইলেকট্রনসমূহ শক্তি হারাতে হারাতে নিউক্লিয়াসে প্রবেশ করবে। অথচ পরমাণু হতে ক্রমাগত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শক্তি বিকিরণ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ইলেকট্রনের নিউক্লিয়াসে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প্রবেশ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কখনই ঘটে না।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2292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Connector 5"/>
          <p:cNvSpPr/>
          <p:nvPr/>
        </p:nvSpPr>
        <p:spPr>
          <a:xfrm>
            <a:off x="4343400" y="2705100"/>
            <a:ext cx="457200" cy="41910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981826" y="2781300"/>
            <a:ext cx="304799" cy="307067"/>
          </a:xfrm>
          <a:prstGeom prst="flowChartConnector">
            <a:avLst/>
          </a:prstGeom>
          <a:solidFill>
            <a:srgbClr val="00B0F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03E-7 0.00968 C 0.00805 -0.10838 -0.0928 -0.21081 -0.22806 -0.21775 C -0.35685 -0.22569 -0.47822 -0.14732 -0.48611 -0.03298 C -0.49621 0.07292 -0.41177 0.17163 -0.2904 0.17857 C -0.17961 0.18453 -0.07481 0.11905 -0.0666 0.02009 C -0.05871 -0.06944 -0.12926 -0.15451 -0.23217 -0.16145 C -0.3267 -0.16666 -0.4154 -0.1116 -0.42156 -0.02901 C -0.42756 0.04465 -0.37121 0.11731 -0.28646 0.12029 C -0.20975 0.1255 -0.13747 0.08334 -0.13131 0.01662 C -0.12705 -0.0434 -0.16967 -0.10144 -0.23595 -0.10516 C -0.29451 -0.10838 -0.35306 -0.07663 -0.35685 -0.02604 C -0.36111 0.01811 -0.33097 0.06077 -0.28251 0.06399 C -0.24195 0.06796 -0.19965 0.04787 -0.19776 0.0129 C -0.19365 -0.01513 -0.20975 -0.04514 -0.24021 -0.04836 C -0.26436 -0.04836 -0.28851 -0.04142 -0.29261 -0.02257 C -0.29451 -0.00967 -0.2904 0.00273 -0.27841 0.00794 C -0.27225 0.00968 -0.26847 0.00968 -0.26231 0.00794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6" y="-30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14270"/>
            <a:ext cx="2523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সীমাবদ্ধতাসমূহ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72000"/>
            <a:ext cx="901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পরমাণুর বর্ণালি গঠণের কোনো সূষ্ঠু ব্যাখ্যা এ মডেল দিতে পারে না ।</a:t>
            </a:r>
            <a:endParaRPr lang="en-US" sz="3200" dirty="0"/>
          </a:p>
        </p:txBody>
      </p:sp>
      <p:pic>
        <p:nvPicPr>
          <p:cNvPr id="7170" name="Picture 2" descr="http://www.profstelmark.com/_RefFiles/image0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30" y="1030711"/>
            <a:ext cx="303847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082" y="206514"/>
            <a:ext cx="2523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সীমাবদ্ধতাসমূহ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32" y="4495800"/>
            <a:ext cx="95285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আবর্তনশীল ইলেকট্রনের কক্ষপথের আকার ও আকৃতি সম্বন্ধে কোনো ধারণা এ মডেল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দিতে পারে না।</a:t>
            </a:r>
            <a:endParaRPr lang="en-US" sz="2800" dirty="0"/>
          </a:p>
        </p:txBody>
      </p:sp>
      <p:pic>
        <p:nvPicPr>
          <p:cNvPr id="8193" name="Picture 1" descr="E:\Images\Gif\helium-anim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17" y="1066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14270"/>
            <a:ext cx="2736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সীমাবদ্ধতাসমূহঃ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://ts2.mm.bing.net/th?id=HN.608038726789039825&amp;pid=15.1&amp;H=16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47" y="2143696"/>
            <a:ext cx="2209800" cy="185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Images\Gif\Krypt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50" y="1343025"/>
            <a:ext cx="24479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9732" y="4801673"/>
            <a:ext cx="9865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 একাধিক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ইলেকট্রনবিশিষ্ট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পরমাণুতে ইলেকট্রনগুলো কীভাবে পরিভ্রমণ করে তার কোনো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উল্লেখ এ মডেলে নেই।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84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5677" y="213360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Images\Gif\Rose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209" y="2550964"/>
            <a:ext cx="1847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914400" y="4439502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রাদারফোর্ডের পরমাণু মডেলের প্রতিটি প্রস্তাবনা ভালোভাবে বিশ্লেষণ কর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এবং কী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সীমাবদ্ধতা পেলে লিখ।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276600" y="685800"/>
            <a:ext cx="3505200" cy="79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43400" y="1943840"/>
            <a:ext cx="1292251" cy="1922133"/>
            <a:chOff x="2057401" y="2116467"/>
            <a:chExt cx="1371600" cy="1922133"/>
          </a:xfrm>
        </p:grpSpPr>
        <p:pic>
          <p:nvPicPr>
            <p:cNvPr id="11" name="Picture 4" descr="E:\Images\Gif\200px-Stylised_Lithium_Atom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2116467"/>
              <a:ext cx="1371600" cy="140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09800" y="3515380"/>
              <a:ext cx="9284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চিত্র- ১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83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76200"/>
            <a:ext cx="2514600" cy="79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4015" y="4067238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2" pitchFamily="18" charset="2"/>
              <a:buChar char="#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চিত্র দুটির মধ্যে কোনটি সৌরমন্ডলকে সমর্থন করে?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364228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2" pitchFamily="18" charset="2"/>
              <a:buChar char="#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রাদারফোর্ডের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পরমাণু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মডেলের ভিত্তি কী?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900743" y="2300354"/>
            <a:ext cx="1067520" cy="1746492"/>
            <a:chOff x="4900743" y="2300354"/>
            <a:chExt cx="1067520" cy="1746492"/>
          </a:xfrm>
        </p:grpSpPr>
        <p:pic>
          <p:nvPicPr>
            <p:cNvPr id="1026" name="Picture 2" descr="E:\Images\Science\rutherfordatom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743" y="2300354"/>
              <a:ext cx="1025606" cy="976245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5022170" y="3523626"/>
              <a:ext cx="9460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চিত্র- ২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57401" y="2116467"/>
            <a:ext cx="1371600" cy="1922133"/>
            <a:chOff x="2057401" y="2116467"/>
            <a:chExt cx="1371600" cy="1922133"/>
          </a:xfrm>
        </p:grpSpPr>
        <p:pic>
          <p:nvPicPr>
            <p:cNvPr id="1028" name="Picture 4" descr="E:\Images\Gif\200px-Stylised_Lithium_Atom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2116467"/>
              <a:ext cx="1371600" cy="140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209800" y="3515380"/>
              <a:ext cx="9284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চিত্র- ১</a:t>
              </a:r>
              <a:endParaRPr lang="en-US" sz="28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878607" y="5029200"/>
            <a:ext cx="86821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 2" pitchFamily="18" charset="2"/>
              <a:buChar char="#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রাদারফোর্ডের পরমাণু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মডেল অনুসারে নিউক্লিয়াস ও ইলেকট্রনের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মধ্যে কোন দুটি বল পরস্পর সমান ও বিপরীত মুখী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02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05000"/>
            <a:ext cx="940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&amp;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রাদারফোর্ডের পরমাণু মডেলের ভিত্তি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 আলফা কণা বিছুরণ পরীক্ষা।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7199" y="3200400"/>
            <a:ext cx="9325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&amp;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১ নং চিত্রটি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রাদারফোর্ডের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পরমাণু গঠন সম্পর্কিত সৌরমন্ডলকে সমর্থন করে।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39270" y="5029200"/>
            <a:ext cx="95830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&amp;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স্থির বৈদ্যুতিক আকর্ষণ বল এবং ঘুর্ণায়মান ইলেকট্রনের কেন্দ্র বিমুখী বল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পরস্পর সমান ও বিপরীত মুখী ।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92616" y="685800"/>
            <a:ext cx="8534400" cy="79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উত্তরগুলো তোমাদের খাতার সঙ্গে মিলিয়ে নাও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017520" y="1280160"/>
            <a:ext cx="3771900" cy="99568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904" y="3651667"/>
            <a:ext cx="9734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78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419100" y="1267583"/>
            <a:ext cx="9387840" cy="38500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>
                <a:blip r:embed="rId4"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646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Borders\flower_bord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9372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4260" y="530510"/>
            <a:ext cx="2598420" cy="124749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40" y="3059943"/>
            <a:ext cx="8130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" y="4376547"/>
            <a:ext cx="867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সামসুদ্দিন আহমেদ তালুকদার,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প্রভাষক, টিটিসি,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110" y="1920241"/>
            <a:ext cx="8465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3467" y="1975700"/>
            <a:ext cx="2999539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>
              <a:spcBef>
                <a:spcPct val="50000"/>
              </a:spcBef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algn="ctr">
              <a:spcBef>
                <a:spcPct val="50000"/>
              </a:spcBef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তৃতীয়</a:t>
            </a:r>
          </a:p>
          <a:p>
            <a:pPr algn="ctr">
              <a:spcBef>
                <a:spcPct val="50000"/>
              </a:spcBef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নিট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63" y="2971800"/>
            <a:ext cx="49415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পরিমলেশ মল্লিক</a:t>
            </a:r>
          </a:p>
          <a:p>
            <a:r>
              <a:rPr lang="bn-BD" sz="4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bn-IN" sz="44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ইকবাল হাই স্কুল,দিনাজপুর</a:t>
            </a:r>
          </a:p>
          <a:p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মোঃ ০১৭৪৬-০১৮৮৭৩ 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Pari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0200"/>
            <a:ext cx="1610043" cy="1706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05677" y="213360"/>
            <a:ext cx="2015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134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97723" y="524359"/>
            <a:ext cx="806958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DFF8"/>
                    </a:gs>
                    <a:gs pos="100000">
                      <a:srgbClr val="A6C3E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9pPr>
          </a:lstStyle>
          <a:p>
            <a:pPr eaLnBrk="1" hangingPunct="1"/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পদার্থকে ভাঙলে </a:t>
            </a:r>
            <a:r>
              <a:rPr lang="bn-IN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 যায়?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760220" y="2080221"/>
            <a:ext cx="1257300" cy="1367579"/>
            <a:chOff x="720" y="1536"/>
            <a:chExt cx="720" cy="923"/>
          </a:xfrm>
        </p:grpSpPr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816" y="1536"/>
              <a:ext cx="480" cy="48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H</a:t>
              </a: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720" y="2064"/>
              <a:ext cx="720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পরমানু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897087" y="1920241"/>
            <a:ext cx="3787616" cy="2385483"/>
            <a:chOff x="3425" y="1414"/>
            <a:chExt cx="2169" cy="1610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425" y="1414"/>
              <a:ext cx="2169" cy="1610"/>
              <a:chOff x="3425" y="1414"/>
              <a:chExt cx="2169" cy="1610"/>
            </a:xfrm>
          </p:grpSpPr>
          <p:sp>
            <p:nvSpPr>
              <p:cNvPr id="10" name="Oval 19"/>
              <p:cNvSpPr>
                <a:spLocks noChangeArrowheads="1"/>
              </p:cNvSpPr>
              <p:nvPr/>
            </p:nvSpPr>
            <p:spPr bwMode="auto">
              <a:xfrm>
                <a:off x="4250" y="1728"/>
                <a:ext cx="480" cy="471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N</a:t>
                </a:r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auto">
              <a:xfrm>
                <a:off x="3425" y="1440"/>
                <a:ext cx="480" cy="4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4000">
                    <a:latin typeface="NikoshBAN" pitchFamily="2" charset="0"/>
                    <a:cs typeface="NikoshBAN" pitchFamily="2" charset="0"/>
                  </a:rPr>
                  <a:t>H</a:t>
                </a:r>
              </a:p>
            </p:txBody>
          </p:sp>
          <p:sp>
            <p:nvSpPr>
              <p:cNvPr id="12" name="Oval 21"/>
              <p:cNvSpPr>
                <a:spLocks noChangeArrowheads="1"/>
              </p:cNvSpPr>
              <p:nvPr/>
            </p:nvSpPr>
            <p:spPr bwMode="auto">
              <a:xfrm>
                <a:off x="5114" y="1414"/>
                <a:ext cx="480" cy="4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H</a:t>
                </a:r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auto">
              <a:xfrm>
                <a:off x="4250" y="2553"/>
                <a:ext cx="480" cy="4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4000">
                    <a:latin typeface="NikoshBAN" pitchFamily="2" charset="0"/>
                    <a:cs typeface="NikoshBAN" pitchFamily="2" charset="0"/>
                  </a:rPr>
                  <a:t>H</a:t>
                </a: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3888" y="1731"/>
                <a:ext cx="384" cy="1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 flipH="1">
                <a:off x="4704" y="1779"/>
                <a:ext cx="480" cy="1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4512" y="2214"/>
                <a:ext cx="1" cy="3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4704" y="2208"/>
              <a:ext cx="816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bn-BD" sz="3200">
                  <a:latin typeface="NikoshBAN" pitchFamily="2" charset="0"/>
                  <a:cs typeface="NikoshBAN" pitchFamily="2" charset="0"/>
                </a:rPr>
                <a:t>অনু</a:t>
              </a:r>
              <a:endParaRPr lang="en-US" sz="320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8" name="Picture 2" descr="http://ts4.mm.bing.net/th?id=HN.608007528138083795&amp;pid=15.1&amp;H=160&amp;W=1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0" y="3681942"/>
            <a:ext cx="2321969" cy="215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0591" y="568961"/>
            <a:ext cx="3036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রমাণুর মডেল</a:t>
            </a:r>
            <a:endParaRPr lang="en-US" sz="4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75" y="1969137"/>
            <a:ext cx="2459840" cy="19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6357" y="4732712"/>
            <a:ext cx="43524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রাদারফোর্ডের 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রমাণুর মডেল</a:t>
            </a:r>
          </a:p>
          <a:p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পাঠঃ </a:t>
            </a:r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৯ (ক</a:t>
            </a:r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23" y="2323088"/>
            <a:ext cx="1655544" cy="128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76831" y="4147937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 মডেল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2000" y="1357745"/>
            <a:ext cx="9121140" cy="41960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4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>
              <a:buFont typeface="Arial" pitchFamily="34" charset="0"/>
              <a:buNone/>
            </a:pPr>
            <a:r>
              <a:rPr lang="bn-BD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পরমাণুর গঠন বর্ণনা করতে </a:t>
            </a:r>
            <a:r>
              <a:rPr lang="bn-BD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>
              <a:buFont typeface="Arial" pitchFamily="34" charset="0"/>
              <a:buNone/>
            </a:pPr>
            <a:r>
              <a:rPr lang="bn-BD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রাদারফোর্ডের পরমাণু মডেলের প্রস্তাবনাগুলো ব্যাখ্যা </a:t>
            </a:r>
          </a:p>
          <a:p>
            <a:pPr>
              <a:buFont typeface="Arial" pitchFamily="34" charset="0"/>
              <a:buNone/>
            </a:pPr>
            <a:r>
              <a:rPr lang="bn-IN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 </a:t>
            </a:r>
          </a:p>
          <a:p>
            <a:pPr>
              <a:buFont typeface="Arial" pitchFamily="34" charset="0"/>
              <a:buNone/>
            </a:pPr>
            <a:r>
              <a:rPr lang="bn-IN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প্রস্তাবিত মডেলের সীমাবদ্ধতা চিহ্নিত করতে</a:t>
            </a:r>
            <a:r>
              <a:rPr lang="bn-BD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9071" y="331987"/>
            <a:ext cx="234230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\Gif\helium-anim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719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2624" y="4419600"/>
            <a:ext cx="2824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হিলিয়াম 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ক্লিয়াস </a:t>
            </a:r>
            <a:endParaRPr lang="en-US" sz="3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9" y="838200"/>
            <a:ext cx="211785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1096" y="3023781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37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TIST\Rutherford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70" y="759527"/>
            <a:ext cx="4012329" cy="423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9400" y="4993866"/>
            <a:ext cx="2420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রাদারফোর্ড </a:t>
            </a:r>
            <a:endParaRPr lang="en-US" sz="4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46652" y="511421"/>
            <a:ext cx="4800600" cy="5506962"/>
            <a:chOff x="228600" y="267440"/>
            <a:chExt cx="5257800" cy="4888943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7440"/>
              <a:ext cx="5257800" cy="4888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57200" y="2615036"/>
                  <a:ext cx="1440543" cy="5977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bn-IN" sz="2800" b="0" i="0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a14:m>
                  <a:r>
                    <a:rPr lang="bn-IN" sz="2800" dirty="0" smtClean="0">
                      <a:latin typeface="NikoshBAN" pitchFamily="2" charset="0"/>
                      <a:cs typeface="NikoshBAN" pitchFamily="2" charset="0"/>
                    </a:rPr>
                    <a:t>কণা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615036"/>
                  <a:ext cx="1440543" cy="5977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30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4141045" y="848380"/>
              <a:ext cx="11929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ইলেকট্রন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35177" y="2575357"/>
              <a:ext cx="13484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12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3011" y="522496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রাদারফোর্ডের পরমাণুর মডেল। 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5093624" cy="402518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2425" y="923925"/>
            <a:ext cx="3686175" cy="3571875"/>
            <a:chOff x="352425" y="923925"/>
            <a:chExt cx="3686175" cy="3571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" y="923925"/>
              <a:ext cx="3686175" cy="357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048211" y="2501184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</a:rPr>
                <a:t>+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208047" y="1447800"/>
            <a:ext cx="609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-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929</Words>
  <Application>Microsoft Office PowerPoint</Application>
  <PresentationFormat>Custom</PresentationFormat>
  <Paragraphs>135</Paragraphs>
  <Slides>25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Iqbal high school</cp:lastModifiedBy>
  <cp:revision>102</cp:revision>
  <dcterms:created xsi:type="dcterms:W3CDTF">2015-04-10T17:23:56Z</dcterms:created>
  <dcterms:modified xsi:type="dcterms:W3CDTF">2016-08-09T14:21:08Z</dcterms:modified>
</cp:coreProperties>
</file>